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56" r:id="rId2"/>
    <p:sldId id="270" r:id="rId3"/>
    <p:sldId id="271" r:id="rId4"/>
    <p:sldId id="272" r:id="rId5"/>
    <p:sldId id="290" r:id="rId6"/>
    <p:sldId id="267" r:id="rId7"/>
    <p:sldId id="268" r:id="rId8"/>
    <p:sldId id="282" r:id="rId9"/>
    <p:sldId id="281" r:id="rId10"/>
    <p:sldId id="266" r:id="rId11"/>
    <p:sldId id="284" r:id="rId12"/>
    <p:sldId id="275"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C595A48-AAC3-4D58-82B6-21F0BF74E669}" type="datetimeFigureOut">
              <a:rPr lang="ru-RU" smtClean="0"/>
              <a:pPr/>
              <a:t>21.03.2014</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85AA9EB-2A29-4A9E-AD61-D57FCFEFB8C2}" type="slidenum">
              <a:rPr lang="ru-RU" smtClean="0"/>
              <a:pPr/>
              <a:t>‹#›</a:t>
            </a:fld>
            <a:endParaRPr lang="ru-RU"/>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21.03.2014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21.03.2014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21.03.2014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21.03.2014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21.03.2014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21.03.2014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428604"/>
            <a:ext cx="7772400" cy="1470025"/>
          </a:xfrm>
        </p:spPr>
        <p:txBody>
          <a:bodyPr/>
          <a:lstStyle/>
          <a:p>
            <a:r>
              <a:rPr lang="ru-RU" dirty="0" smtClean="0">
                <a:solidFill>
                  <a:schemeClr val="bg1"/>
                </a:solidFill>
              </a:rPr>
              <a:t>КРИТЕРИАЛЬНОЕ ОЦЕНИВАНИЕ УЧЕНИКОВ</a:t>
            </a:r>
            <a:endParaRPr lang="ru-RU" dirty="0">
              <a:solidFill>
                <a:schemeClr val="bg1"/>
              </a:solidFill>
            </a:endParaRPr>
          </a:p>
        </p:txBody>
      </p:sp>
      <p:sp>
        <p:nvSpPr>
          <p:cNvPr id="3" name="Подзаголовок 2"/>
          <p:cNvSpPr>
            <a:spLocks noGrp="1"/>
          </p:cNvSpPr>
          <p:nvPr>
            <p:ph type="subTitle" idx="1"/>
          </p:nvPr>
        </p:nvSpPr>
        <p:spPr>
          <a:xfrm>
            <a:off x="0" y="4786322"/>
            <a:ext cx="6072198" cy="2071678"/>
          </a:xfrm>
        </p:spPr>
        <p:txBody>
          <a:bodyPr>
            <a:normAutofit fontScale="62500" lnSpcReduction="20000"/>
          </a:bodyPr>
          <a:lstStyle/>
          <a:p>
            <a:r>
              <a:rPr lang="ru-RU" dirty="0" err="1" smtClean="0">
                <a:solidFill>
                  <a:schemeClr val="tx1">
                    <a:lumMod val="95000"/>
                    <a:lumOff val="5000"/>
                  </a:schemeClr>
                </a:solidFill>
              </a:rPr>
              <a:t>Критериальное</a:t>
            </a:r>
            <a:r>
              <a:rPr lang="ru-RU" dirty="0" smtClean="0">
                <a:solidFill>
                  <a:schemeClr val="tx1">
                    <a:lumMod val="95000"/>
                    <a:lumOff val="5000"/>
                  </a:schemeClr>
                </a:solidFill>
              </a:rPr>
              <a:t> оценивание выполняет функцию обратной связи, когда ученик получает информацию о своих успехах и неудачах. При этом даже самые неудовлетворительные результаты промежуточной работы воспринимаются учеником лишь как рекомендации для улучшения собственных результатов.</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011222"/>
          </a:xfrm>
        </p:spPr>
        <p:txBody>
          <a:bodyPr>
            <a:noAutofit/>
          </a:bodyPr>
          <a:lstStyle/>
          <a:p>
            <a:r>
              <a:rPr lang="ru-RU" sz="2400" dirty="0" smtClean="0"/>
              <a:t>Затем учитель знакомит детей с тем, как они будут учиться, чтобы достичь полного усвоения. </a:t>
            </a:r>
            <a:endParaRPr lang="ru-RU" sz="2400" dirty="0"/>
          </a:p>
        </p:txBody>
      </p:sp>
      <p:sp>
        <p:nvSpPr>
          <p:cNvPr id="3" name="Содержимое 2"/>
          <p:cNvSpPr>
            <a:spLocks noGrp="1"/>
          </p:cNvSpPr>
          <p:nvPr>
            <p:ph idx="1"/>
          </p:nvPr>
        </p:nvSpPr>
        <p:spPr>
          <a:xfrm>
            <a:off x="214282" y="1714488"/>
            <a:ext cx="8643998" cy="4525963"/>
          </a:xfrm>
        </p:spPr>
        <p:txBody>
          <a:bodyPr>
            <a:noAutofit/>
          </a:bodyPr>
          <a:lstStyle/>
          <a:p>
            <a:r>
              <a:rPr lang="ru-RU" sz="1800" dirty="0" smtClean="0"/>
              <a:t>класс будет учиться по новому методу, который позволяет достичь хороших результатов, но не большей его части, а всем учащимся;</a:t>
            </a:r>
          </a:p>
          <a:p>
            <a:r>
              <a:rPr lang="ru-RU" sz="1800" dirty="0" smtClean="0"/>
              <a:t>каждый ученик получает отметку только на основе результатов заключительной проверки, по итогам всего курса;</a:t>
            </a:r>
          </a:p>
          <a:p>
            <a:r>
              <a:rPr lang="ru-RU" sz="1800" dirty="0" smtClean="0"/>
              <a:t>отметка каждого ученика определяется не сравнением с результатами других учеников, а заранее определенным эталоном. Здесь нужно указать эталон высшей (отличной) отметки;</a:t>
            </a:r>
          </a:p>
          <a:p>
            <a:r>
              <a:rPr lang="ru-RU" sz="1800" dirty="0" smtClean="0"/>
              <a:t>каждый ученик; достигший этого эталона, получит отметку «отлично»;</a:t>
            </a:r>
          </a:p>
          <a:p>
            <a:r>
              <a:rPr lang="ru-RU" sz="1800" dirty="0" smtClean="0"/>
              <a:t>число отличных отметок не ограничивается. Соответственно взаимопомощь не уменьшает возможность каждого получить отличную отметку. Если все ученики класса помогают друг другу, все хорошо учатся, то все могут заслужить отличные отметки;</a:t>
            </a:r>
          </a:p>
          <a:p>
            <a:r>
              <a:rPr lang="ru-RU" sz="1800" dirty="0" smtClean="0"/>
              <a:t>каждый ученик получит любую необходимую помощь. Поэтому, если он не может усвоить материал одним способом, то ему будут предоставлены другие альтернативные возможности;</a:t>
            </a:r>
          </a:p>
        </p:txBody>
      </p:sp>
      <p:sp>
        <p:nvSpPr>
          <p:cNvPr id="4" name="Прямоугольник 3"/>
          <p:cNvSpPr/>
          <p:nvPr/>
        </p:nvSpPr>
        <p:spPr>
          <a:xfrm>
            <a:off x="0" y="428604"/>
            <a:ext cx="9144000" cy="830997"/>
          </a:xfrm>
          <a:prstGeom prst="rect">
            <a:avLst/>
          </a:prstGeom>
          <a:solidFill>
            <a:srgbClr val="FFFF00"/>
          </a:solidFill>
        </p:spPr>
        <p:txBody>
          <a:bodyPr wrap="square">
            <a:spAutoFit/>
          </a:bodyPr>
          <a:lstStyle/>
          <a:p>
            <a:pPr algn="ctr"/>
            <a:r>
              <a:rPr lang="ru-RU" sz="2400" dirty="0" smtClean="0">
                <a:solidFill>
                  <a:schemeClr val="accent6">
                    <a:lumMod val="50000"/>
                  </a:schemeClr>
                </a:solidFill>
              </a:rPr>
              <a:t>В практике работы по этой системе основной упор обычно делается на следующих основных идеях:</a:t>
            </a:r>
            <a:endParaRPr lang="ru-RU" sz="2400" dirty="0">
              <a:solidFill>
                <a:schemeClr val="accent6">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p:cTn id="49"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14290"/>
            <a:ext cx="8229600" cy="1143000"/>
          </a:xfrm>
        </p:spPr>
        <p:txBody>
          <a:bodyPr/>
          <a:lstStyle/>
          <a:p>
            <a:r>
              <a:rPr lang="ru-RU" dirty="0" smtClean="0"/>
              <a:t>ВОЗМОЖЕН ЛИ ПРОГРЕСС?</a:t>
            </a:r>
            <a:endParaRPr lang="ru-RU" dirty="0"/>
          </a:p>
        </p:txBody>
      </p:sp>
      <p:sp>
        <p:nvSpPr>
          <p:cNvPr id="4" name="Прямоугольник 3"/>
          <p:cNvSpPr/>
          <p:nvPr/>
        </p:nvSpPr>
        <p:spPr>
          <a:xfrm>
            <a:off x="285720" y="1785926"/>
            <a:ext cx="8501122" cy="4708981"/>
          </a:xfrm>
          <a:prstGeom prst="rect">
            <a:avLst/>
          </a:prstGeom>
          <a:solidFill>
            <a:schemeClr val="bg1"/>
          </a:solidFill>
        </p:spPr>
        <p:txBody>
          <a:bodyPr wrap="square">
            <a:spAutoFit/>
          </a:bodyPr>
          <a:lstStyle/>
          <a:p>
            <a:pPr algn="ctr"/>
            <a:r>
              <a:rPr lang="ru-RU" sz="2000" dirty="0" smtClean="0">
                <a:solidFill>
                  <a:schemeClr val="tx1">
                    <a:lumMod val="95000"/>
                    <a:lumOff val="5000"/>
                  </a:schemeClr>
                </a:solidFill>
              </a:rPr>
              <a:t>На протяжении всего курса обучения каждый ученик получает серию «диагностических» проверочных работ (тестов), предназначенных для руководства его продвижением; результаты этих проверок не оцениваются отметками. </a:t>
            </a:r>
          </a:p>
          <a:p>
            <a:pPr algn="ctr"/>
            <a:r>
              <a:rPr lang="ru-RU" sz="2000" dirty="0" smtClean="0">
                <a:solidFill>
                  <a:schemeClr val="tx1">
                    <a:lumMod val="95000"/>
                    <a:lumOff val="5000"/>
                  </a:schemeClr>
                </a:solidFill>
              </a:rPr>
              <a:t>Сведения по результатам этих проверок служат только для того, чтобы ученик мог легче обнаружить неясности или ошибки и исправить их;</a:t>
            </a:r>
          </a:p>
          <a:p>
            <a:endParaRPr lang="ru-RU" sz="2000" dirty="0" smtClean="0">
              <a:solidFill>
                <a:schemeClr val="tx1">
                  <a:lumMod val="95000"/>
                  <a:lumOff val="5000"/>
                </a:schemeClr>
              </a:solidFill>
            </a:endParaRPr>
          </a:p>
          <a:p>
            <a:pPr algn="ctr"/>
            <a:r>
              <a:rPr lang="ru-RU" sz="2000" dirty="0" smtClean="0">
                <a:solidFill>
                  <a:schemeClr val="tx1">
                    <a:lumMod val="95000"/>
                    <a:lumOff val="5000"/>
                  </a:schemeClr>
                </a:solidFill>
              </a:rPr>
              <a:t>в случае затруднений при выполнении текущих проверочных работ каждому ученику сразу же будет дана возможность выбрать альтернативные учебные процедуры, чтобы помочь преодолеть затруднения, недопонимание или ошибки;</a:t>
            </a:r>
          </a:p>
          <a:p>
            <a:endParaRPr lang="ru-RU" sz="2000" dirty="0" smtClean="0">
              <a:solidFill>
                <a:schemeClr val="tx1">
                  <a:lumMod val="95000"/>
                  <a:lumOff val="5000"/>
                </a:schemeClr>
              </a:solidFill>
            </a:endParaRPr>
          </a:p>
          <a:p>
            <a:pPr algn="ctr"/>
            <a:r>
              <a:rPr lang="ru-RU" sz="2000" dirty="0" smtClean="0">
                <a:solidFill>
                  <a:schemeClr val="tx1">
                    <a:lumMod val="95000"/>
                    <a:lumOff val="5000"/>
                  </a:schemeClr>
                </a:solidFill>
              </a:rPr>
              <a:t>эти возможности выбора надо незамедлительно использовать, не позволяя ошибкам или неясностям накапливаться и затруднять последующую учебную деятельность.</a:t>
            </a:r>
            <a:endParaRPr lang="ru-RU" sz="2000" dirty="0">
              <a:solidFill>
                <a:schemeClr val="tx1">
                  <a:lumMod val="95000"/>
                  <a:lumOff val="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86050" y="274638"/>
            <a:ext cx="5900750" cy="1143000"/>
          </a:xfrm>
        </p:spPr>
        <p:txBody>
          <a:bodyPr/>
          <a:lstStyle/>
          <a:p>
            <a:r>
              <a:rPr lang="ru-RU" dirty="0" smtClean="0"/>
              <a:t>результат</a:t>
            </a:r>
            <a:endParaRPr lang="ru-RU" dirty="0"/>
          </a:p>
        </p:txBody>
      </p:sp>
      <p:sp>
        <p:nvSpPr>
          <p:cNvPr id="3" name="Содержимое 2"/>
          <p:cNvSpPr>
            <a:spLocks noGrp="1"/>
          </p:cNvSpPr>
          <p:nvPr>
            <p:ph idx="1"/>
          </p:nvPr>
        </p:nvSpPr>
        <p:spPr>
          <a:xfrm>
            <a:off x="2000232" y="1643050"/>
            <a:ext cx="6900882" cy="4929222"/>
          </a:xfrm>
        </p:spPr>
        <p:txBody>
          <a:bodyPr>
            <a:normAutofit fontScale="92500" lnSpcReduction="20000"/>
          </a:bodyPr>
          <a:lstStyle/>
          <a:p>
            <a:pPr>
              <a:buNone/>
            </a:pPr>
            <a:r>
              <a:rPr lang="ru-RU" dirty="0" smtClean="0"/>
              <a:t>     • постепенный переход функции контроля и оценивания от учителя к ученику;</a:t>
            </a:r>
            <a:br>
              <a:rPr lang="ru-RU" dirty="0" smtClean="0"/>
            </a:br>
            <a:r>
              <a:rPr lang="ru-RU" dirty="0" smtClean="0"/>
              <a:t>  • контролируется и оценивается не результат, а процесс учебной деятельности;</a:t>
            </a:r>
            <a:br>
              <a:rPr lang="ru-RU" dirty="0" smtClean="0"/>
            </a:br>
            <a:r>
              <a:rPr lang="ru-RU" dirty="0" smtClean="0"/>
              <a:t>  • приоритет самооценки;</a:t>
            </a:r>
            <a:br>
              <a:rPr lang="ru-RU" dirty="0" smtClean="0"/>
            </a:br>
            <a:r>
              <a:rPr lang="ru-RU" dirty="0" smtClean="0"/>
              <a:t>  • организация специальной систематической работы направленной на формирование у ребенка умения оценивать без помощи взрослых учебную задачу и результат своей работы.</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1142984"/>
            <a:ext cx="8229600" cy="1143000"/>
          </a:xfrm>
        </p:spPr>
        <p:txBody>
          <a:bodyPr>
            <a:normAutofit fontScale="90000"/>
          </a:bodyPr>
          <a:lstStyle/>
          <a:p>
            <a:r>
              <a:rPr lang="ru-RU" dirty="0" smtClean="0"/>
              <a:t>Традиционная система оценивания</a:t>
            </a:r>
            <a:endParaRPr lang="ru-RU" dirty="0"/>
          </a:p>
        </p:txBody>
      </p:sp>
      <p:sp>
        <p:nvSpPr>
          <p:cNvPr id="3" name="Содержимое 2"/>
          <p:cNvSpPr>
            <a:spLocks noGrp="1"/>
          </p:cNvSpPr>
          <p:nvPr>
            <p:ph idx="1"/>
          </p:nvPr>
        </p:nvSpPr>
        <p:spPr>
          <a:xfrm>
            <a:off x="457200" y="2571744"/>
            <a:ext cx="8229600" cy="3554419"/>
          </a:xfrm>
        </p:spPr>
        <p:txBody>
          <a:bodyPr/>
          <a:lstStyle/>
          <a:p>
            <a:r>
              <a:rPr lang="ru-RU" dirty="0" smtClean="0"/>
              <a:t>уровень учащегося относительно определенного эталона, </a:t>
            </a:r>
          </a:p>
          <a:p>
            <a:r>
              <a:rPr lang="ru-RU" dirty="0" smtClean="0"/>
              <a:t>уровень учащегося относительно класса в целом,</a:t>
            </a:r>
          </a:p>
          <a:p>
            <a:r>
              <a:rPr lang="ru-RU" dirty="0" smtClean="0"/>
              <a:t>уровень учащегося относительно его же самого в предшествующий период</a:t>
            </a:r>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14290"/>
            <a:ext cx="8229600" cy="1143000"/>
          </a:xfrm>
        </p:spPr>
        <p:txBody>
          <a:bodyPr>
            <a:normAutofit fontScale="90000"/>
          </a:bodyPr>
          <a:lstStyle/>
          <a:p>
            <a:r>
              <a:rPr lang="ru-RU" b="1" dirty="0" smtClean="0">
                <a:solidFill>
                  <a:schemeClr val="bg1"/>
                </a:solidFill>
              </a:rPr>
              <a:t>При </a:t>
            </a:r>
            <a:r>
              <a:rPr lang="ru-RU" b="1" dirty="0" err="1" smtClean="0">
                <a:solidFill>
                  <a:schemeClr val="bg1"/>
                </a:solidFill>
              </a:rPr>
              <a:t>критериальном</a:t>
            </a:r>
            <a:r>
              <a:rPr lang="ru-RU" b="1" dirty="0" smtClean="0">
                <a:solidFill>
                  <a:schemeClr val="bg1"/>
                </a:solidFill>
              </a:rPr>
              <a:t> оценивании </a:t>
            </a:r>
            <a:endParaRPr lang="ru-RU" dirty="0">
              <a:solidFill>
                <a:schemeClr val="bg1"/>
              </a:solidFill>
            </a:endParaRPr>
          </a:p>
        </p:txBody>
      </p:sp>
      <p:sp>
        <p:nvSpPr>
          <p:cNvPr id="3" name="Содержимое 2"/>
          <p:cNvSpPr>
            <a:spLocks noGrp="1"/>
          </p:cNvSpPr>
          <p:nvPr>
            <p:ph idx="1"/>
          </p:nvPr>
        </p:nvSpPr>
        <p:spPr>
          <a:xfrm>
            <a:off x="357158" y="1214422"/>
            <a:ext cx="8229600" cy="3257560"/>
          </a:xfrm>
        </p:spPr>
        <p:txBody>
          <a:bodyPr/>
          <a:lstStyle/>
          <a:p>
            <a:r>
              <a:rPr lang="ru-RU" dirty="0" smtClean="0"/>
              <a:t>ученик становится настоящим субъектом своего обучения </a:t>
            </a:r>
          </a:p>
          <a:p>
            <a:r>
              <a:rPr lang="ru-RU" dirty="0" smtClean="0"/>
              <a:t>снижается школьная тревожность ученика </a:t>
            </a:r>
          </a:p>
          <a:p>
            <a:r>
              <a:rPr lang="ru-RU" dirty="0" smtClean="0"/>
              <a:t>учитель от роли “судьи в последней инстанции” переходит к роли консультанта, специалиста, </a:t>
            </a:r>
            <a:r>
              <a:rPr lang="ru-RU" dirty="0" err="1" smtClean="0"/>
              <a:t>тьютора</a:t>
            </a:r>
            <a:endParaRPr lang="ru-RU" dirty="0"/>
          </a:p>
        </p:txBody>
      </p:sp>
      <p:sp>
        <p:nvSpPr>
          <p:cNvPr id="4" name="TextBox 3"/>
          <p:cNvSpPr txBox="1"/>
          <p:nvPr/>
        </p:nvSpPr>
        <p:spPr>
          <a:xfrm>
            <a:off x="357158" y="4786322"/>
            <a:ext cx="8358246" cy="1200329"/>
          </a:xfrm>
          <a:prstGeom prst="rect">
            <a:avLst/>
          </a:prstGeom>
          <a:noFill/>
        </p:spPr>
        <p:txBody>
          <a:bodyPr wrap="square" rtlCol="0">
            <a:spAutoFit/>
          </a:bodyPr>
          <a:lstStyle/>
          <a:p>
            <a:pPr algn="ctr"/>
            <a:r>
              <a:rPr lang="ru-RU" dirty="0" err="1" smtClean="0"/>
              <a:t>Критериальное</a:t>
            </a:r>
            <a:r>
              <a:rPr lang="ru-RU" dirty="0" smtClean="0"/>
              <a:t> оценивание – это оценивание по критериям, т. е. оценка складывается из составляющих (критериев), которые отражают достижения учащихся по разным направлениям развития их учебно-познавательной компетентности.</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14290"/>
            <a:ext cx="8229600" cy="725470"/>
          </a:xfrm>
        </p:spPr>
        <p:txBody>
          <a:bodyPr>
            <a:normAutofit fontScale="90000"/>
          </a:bodyPr>
          <a:lstStyle/>
          <a:p>
            <a:r>
              <a:rPr lang="ru-RU" b="1" dirty="0" smtClean="0"/>
              <a:t>Критерии</a:t>
            </a:r>
            <a:endParaRPr lang="ru-RU" dirty="0"/>
          </a:p>
        </p:txBody>
      </p:sp>
      <p:sp>
        <p:nvSpPr>
          <p:cNvPr id="3" name="Содержимое 2"/>
          <p:cNvSpPr>
            <a:spLocks noGrp="1"/>
          </p:cNvSpPr>
          <p:nvPr>
            <p:ph idx="1"/>
          </p:nvPr>
        </p:nvSpPr>
        <p:spPr>
          <a:xfrm>
            <a:off x="428596" y="928670"/>
            <a:ext cx="8229600" cy="4071966"/>
          </a:xfrm>
        </p:spPr>
        <p:txBody>
          <a:bodyPr>
            <a:noAutofit/>
          </a:bodyPr>
          <a:lstStyle/>
          <a:p>
            <a:r>
              <a:rPr lang="ru-RU" sz="1800" dirty="0" smtClean="0"/>
              <a:t>Критерии оценки по предмету являются предметными образовательными целями, которые при переводе на язык характеристик ученика дают портрет идеально обученного человека.</a:t>
            </a:r>
          </a:p>
          <a:p>
            <a:r>
              <a:rPr lang="ru-RU" sz="1800" dirty="0" smtClean="0"/>
              <a:t>Критерии расшифровываются показателями, в которых (для каждой конкретной работы) дается четкое представление о том, как в идеале должен выглядеть результат выполнения учебного задания, а оценивание по любому показателю – это определение степени приближения ученика к данной цели. </a:t>
            </a:r>
          </a:p>
          <a:p>
            <a:r>
              <a:rPr lang="ru-RU" sz="1800" dirty="0" smtClean="0"/>
              <a:t>Каждая работа оценивается по ряду критериев и инструкций к ним. Критерии и инструкции вырабатываются в ходе общественного договора. </a:t>
            </a:r>
          </a:p>
          <a:p>
            <a:r>
              <a:rPr lang="ru-RU" sz="1800" dirty="0" smtClean="0"/>
              <a:t>Например, каждое задание в работе оценивается определенным количеством баллов от 0 до 10 или от 0 до 5.  Инструкции учащийся получает по каждой части (“А”, “В”, “С”, “Д”). После проведения работы по теме, учащийся имеет возможность сам оценить свой результат.</a:t>
            </a:r>
          </a:p>
          <a:p>
            <a:endParaRPr lang="ru-RU" sz="1800" dirty="0" smtClean="0"/>
          </a:p>
        </p:txBody>
      </p:sp>
      <p:sp>
        <p:nvSpPr>
          <p:cNvPr id="6" name="Прямоугольник 5"/>
          <p:cNvSpPr/>
          <p:nvPr/>
        </p:nvSpPr>
        <p:spPr>
          <a:xfrm>
            <a:off x="571472" y="5357826"/>
            <a:ext cx="8072494" cy="923330"/>
          </a:xfrm>
          <a:prstGeom prst="rect">
            <a:avLst/>
          </a:prstGeom>
        </p:spPr>
        <p:txBody>
          <a:bodyPr wrap="square">
            <a:spAutoFit/>
          </a:bodyPr>
          <a:lstStyle/>
          <a:p>
            <a:pPr algn="ctr"/>
            <a:r>
              <a:rPr lang="ru-RU" b="1" dirty="0" smtClean="0"/>
              <a:t>При грамотном проектировании показателей, учащийся может самостоятельно оценить качество своей работы, что, в свою очередь, стимулирует его для достижения более высокого результата.</a:t>
            </a:r>
            <a:endParaRPr lang="ru-RU"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ВОПРОСЫ</a:t>
            </a:r>
            <a:endParaRPr lang="ru-RU" dirty="0"/>
          </a:p>
        </p:txBody>
      </p:sp>
      <p:sp>
        <p:nvSpPr>
          <p:cNvPr id="3" name="Содержимое 2"/>
          <p:cNvSpPr>
            <a:spLocks noGrp="1"/>
          </p:cNvSpPr>
          <p:nvPr>
            <p:ph idx="1"/>
          </p:nvPr>
        </p:nvSpPr>
        <p:spPr>
          <a:xfrm>
            <a:off x="428596" y="2214554"/>
            <a:ext cx="8229600" cy="3043246"/>
          </a:xfrm>
        </p:spPr>
        <p:txBody>
          <a:bodyPr/>
          <a:lstStyle/>
          <a:p>
            <a:r>
              <a:rPr lang="ru-RU" dirty="0" smtClean="0"/>
              <a:t>ГДЕ ВЗЯТЬ КРИТЕРИИ ДЛЯ ОЦЕНИВАНИЯ</a:t>
            </a:r>
          </a:p>
          <a:p>
            <a:r>
              <a:rPr lang="ru-RU" dirty="0" smtClean="0"/>
              <a:t>ЧТО БУДЕТ ВХОДИТЬ В ПОКАЗАТЕЛИ</a:t>
            </a:r>
          </a:p>
          <a:p>
            <a:r>
              <a:rPr lang="ru-RU" dirty="0" smtClean="0"/>
              <a:t>КАКИЕ МОГУТ БЫТЬ КРИТЕРИИ ПО РАБОТЕ</a:t>
            </a:r>
          </a:p>
          <a:p>
            <a:r>
              <a:rPr lang="ru-RU" dirty="0" smtClean="0"/>
              <a:t>О ЧЕМ ДОЛЖНЫ БЫТЬ ИНСТРУКЦИИ</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229600" cy="582594"/>
          </a:xfrm>
        </p:spPr>
        <p:txBody>
          <a:bodyPr>
            <a:normAutofit fontScale="90000"/>
          </a:bodyPr>
          <a:lstStyle/>
          <a:p>
            <a:r>
              <a:rPr lang="ru-RU" dirty="0" smtClean="0"/>
              <a:t>этапы</a:t>
            </a:r>
            <a:endParaRPr lang="ru-RU" dirty="0"/>
          </a:p>
        </p:txBody>
      </p:sp>
      <p:sp>
        <p:nvSpPr>
          <p:cNvPr id="3" name="Содержимое 2"/>
          <p:cNvSpPr>
            <a:spLocks noGrp="1"/>
          </p:cNvSpPr>
          <p:nvPr>
            <p:ph idx="1"/>
          </p:nvPr>
        </p:nvSpPr>
        <p:spPr>
          <a:xfrm>
            <a:off x="0" y="642918"/>
            <a:ext cx="9144000" cy="4786346"/>
          </a:xfrm>
        </p:spPr>
        <p:txBody>
          <a:bodyPr>
            <a:noAutofit/>
          </a:bodyPr>
          <a:lstStyle/>
          <a:p>
            <a:pPr>
              <a:buNone/>
            </a:pPr>
            <a:r>
              <a:rPr lang="ru-RU" sz="2000" dirty="0" smtClean="0"/>
              <a:t>1. Ориентация учащихся. Учитель с самого начала заявляет своим ученикам, что они начинают учиться «</a:t>
            </a:r>
            <a:r>
              <a:rPr lang="ru-RU" sz="2000" dirty="0" err="1" smtClean="0"/>
              <a:t>поновому</a:t>
            </a:r>
            <a:r>
              <a:rPr lang="ru-RU" sz="2000" dirty="0" smtClean="0"/>
              <a:t>», и по этой новой методике в классе, во-первых, не будет неуспевающих, а во-вторых, количество хороших и отличных отметок ничем не ограничено. Ведь не секрет, что при традиционном обучении отметка ученика часто зависит не от фактических результатов обучения, а от того, в каком классе, в какой школе, у какого учителя он учится.</a:t>
            </a:r>
          </a:p>
          <a:p>
            <a:pPr>
              <a:buNone/>
            </a:pPr>
            <a:r>
              <a:rPr lang="ru-RU" sz="2000" dirty="0" smtClean="0"/>
              <a:t>2. Учебный процесс разбивается на блоки, соответствующие предварительно выделенным учебным единицам (в простом случае их последовательность соответствует изложению материала в выбранном учителем учебном пособии).</a:t>
            </a:r>
          </a:p>
          <a:p>
            <a:pPr>
              <a:buNone/>
            </a:pPr>
            <a:r>
              <a:rPr lang="ru-RU" sz="2000" dirty="0" smtClean="0"/>
              <a:t>3. Изложение нового материала и его проработка учащимися происходят традиционно. Однако вся учебная деятельность проходит на основе ориентиров, которые представляют собой точно, конкретно сформулированные учебные цели (их перечень уже объявлен учащимся как эталон, на основе которого будут оцениваться их учебные результаты). </a:t>
            </a:r>
          </a:p>
          <a:p>
            <a:pPr>
              <a:buNone/>
            </a:pPr>
            <a:endParaRPr lang="ru-RU" sz="2000" dirty="0"/>
          </a:p>
        </p:txBody>
      </p:sp>
      <p:sp>
        <p:nvSpPr>
          <p:cNvPr id="4" name="Прямоугольник 3"/>
          <p:cNvSpPr/>
          <p:nvPr/>
        </p:nvSpPr>
        <p:spPr>
          <a:xfrm>
            <a:off x="0" y="5500702"/>
            <a:ext cx="9144000" cy="1200329"/>
          </a:xfrm>
          <a:prstGeom prst="rect">
            <a:avLst/>
          </a:prstGeom>
        </p:spPr>
        <p:txBody>
          <a:bodyPr wrap="square">
            <a:spAutoFit/>
          </a:bodyPr>
          <a:lstStyle/>
          <a:p>
            <a:pPr algn="ctr">
              <a:buNone/>
            </a:pPr>
            <a:r>
              <a:rPr lang="ru-RU" dirty="0" smtClean="0"/>
              <a:t>После изучения и проработки учащимися данной учебной единицы проводится </a:t>
            </a:r>
          </a:p>
          <a:p>
            <a:pPr algn="ctr">
              <a:buNone/>
            </a:pPr>
            <a:r>
              <a:rPr lang="ru-RU" dirty="0" smtClean="0"/>
              <a:t>проверочная работа («диагностический тест»), результаты которого объявляются </a:t>
            </a:r>
          </a:p>
          <a:p>
            <a:pPr algn="ctr">
              <a:buNone/>
            </a:pPr>
            <a:r>
              <a:rPr lang="ru-RU" dirty="0" smtClean="0"/>
              <a:t>учащимся сразу же после его выполнения. Единственным критерием оценки </a:t>
            </a:r>
          </a:p>
          <a:p>
            <a:pPr algn="ctr">
              <a:buNone/>
            </a:pPr>
            <a:r>
              <a:rPr lang="ru-RU" dirty="0" smtClean="0"/>
              <a:t>является эталон полного усвоения знаний и умений.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p:cTn id="28" dur="1000" fill="hold"/>
                                        <p:tgtEl>
                                          <p:spTgt spid="4"/>
                                        </p:tgtEl>
                                        <p:attrNameLst>
                                          <p:attrName>ppt_x</p:attrName>
                                        </p:attrNameLst>
                                      </p:cBhvr>
                                      <p:tavLst>
                                        <p:tav tm="0">
                                          <p:val>
                                            <p:strVal val="#ppt_x-.2"/>
                                          </p:val>
                                        </p:tav>
                                        <p:tav tm="100000">
                                          <p:val>
                                            <p:strVal val="#ppt_x"/>
                                          </p:val>
                                        </p:tav>
                                      </p:tavLst>
                                    </p:anim>
                                    <p:anim calcmode="lin" valueType="num">
                                      <p:cBhvr>
                                        <p:cTn id="29"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3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785794"/>
            <a:ext cx="9144000" cy="5715040"/>
          </a:xfrm>
        </p:spPr>
        <p:txBody>
          <a:bodyPr>
            <a:noAutofit/>
          </a:bodyPr>
          <a:lstStyle/>
          <a:p>
            <a:pPr>
              <a:buNone/>
            </a:pPr>
            <a:r>
              <a:rPr lang="ru-RU" sz="1800" dirty="0" smtClean="0"/>
              <a:t>После выполнения проверочной работы ученики разделяются на две группы: достигших и не достигших полного усвоения знаний и умений. </a:t>
            </a:r>
          </a:p>
          <a:p>
            <a:pPr>
              <a:buNone/>
            </a:pPr>
            <a:r>
              <a:rPr lang="ru-RU" sz="1800" dirty="0" smtClean="0"/>
              <a:t>Достигшие полного усвоения на требуемом уровне могут изучать дополнительный материал, помогать отстающим одноклассникам либо просто могут быть свободны - до начала изучения следующей учебной единицы. </a:t>
            </a:r>
          </a:p>
          <a:p>
            <a:pPr>
              <a:buNone/>
            </a:pPr>
            <a:r>
              <a:rPr lang="ru-RU" sz="1800" dirty="0" smtClean="0"/>
              <a:t>Основное же внимание учитель уделяет тем учащимся, которые не смогли продемонстрировать полное усвоение материала. С ними организуется вспомогательная (коррективная) учебная деятельность. </a:t>
            </a:r>
          </a:p>
          <a:p>
            <a:pPr>
              <a:buNone/>
            </a:pPr>
            <a:r>
              <a:rPr lang="ru-RU" sz="1800" dirty="0" smtClean="0"/>
              <a:t>Для этого вначале выявляются имеющиеся пробелы в знаниях и умениях. По той части учебного материала, которая должным образом не усвоена большинством детей, проводятся занятия со всей группой; изложение материала повторяется заново, причем способ изложения изменяется, - например, с предъявлением материала посредством таких наглядных пособий или ТСО, которые не применялись при его первом изложении, с привлечением дополнительных видов учебных действий детей и т.д. </a:t>
            </a:r>
          </a:p>
          <a:p>
            <a:pPr>
              <a:buNone/>
            </a:pPr>
            <a:r>
              <a:rPr lang="ru-RU" sz="1800" dirty="0" smtClean="0"/>
              <a:t>При устранении частных пробелов и затруднений нередко применяется индивидуальная работа учителя с учеником. Основной формой работы в этом случае является работа детей в малых подгруппах (по 2-3 человека), их </a:t>
            </a:r>
            <a:r>
              <a:rPr lang="ru-RU" sz="1800" dirty="0" err="1" smtClean="0"/>
              <a:t>взаимообучение</a:t>
            </a:r>
            <a:r>
              <a:rPr lang="ru-RU" sz="1800" dirty="0" smtClean="0"/>
              <a:t>, использование помощи тех учеников, которые успешно усвоили данный раздел (учебную единицу).</a:t>
            </a:r>
          </a:p>
        </p:txBody>
      </p:sp>
      <p:sp>
        <p:nvSpPr>
          <p:cNvPr id="5" name="Прямоугольник 4"/>
          <p:cNvSpPr/>
          <p:nvPr/>
        </p:nvSpPr>
        <p:spPr>
          <a:xfrm>
            <a:off x="2214546" y="142852"/>
            <a:ext cx="4572000" cy="707886"/>
          </a:xfrm>
          <a:prstGeom prst="rect">
            <a:avLst/>
          </a:prstGeom>
        </p:spPr>
        <p:txBody>
          <a:bodyPr wrap="square">
            <a:spAutoFit/>
          </a:bodyPr>
          <a:lstStyle/>
          <a:p>
            <a:pPr algn="ctr">
              <a:buNone/>
            </a:pPr>
            <a:r>
              <a:rPr lang="ru-RU" sz="4000" dirty="0" smtClean="0"/>
              <a:t>4</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ru-RU" dirty="0" smtClean="0"/>
              <a:t>5</a:t>
            </a:r>
            <a:endParaRPr lang="ru-RU" dirty="0"/>
          </a:p>
        </p:txBody>
      </p:sp>
      <p:sp>
        <p:nvSpPr>
          <p:cNvPr id="3" name="Содержимое 2"/>
          <p:cNvSpPr>
            <a:spLocks noGrp="1"/>
          </p:cNvSpPr>
          <p:nvPr>
            <p:ph idx="1"/>
          </p:nvPr>
        </p:nvSpPr>
        <p:spPr>
          <a:xfrm>
            <a:off x="500034" y="1071546"/>
            <a:ext cx="8229600" cy="4525963"/>
          </a:xfrm>
        </p:spPr>
        <p:txBody>
          <a:bodyPr>
            <a:normAutofit fontScale="70000" lnSpcReduction="20000"/>
          </a:bodyPr>
          <a:lstStyle/>
          <a:p>
            <a:pPr>
              <a:buNone/>
            </a:pPr>
            <a:r>
              <a:rPr lang="ru-RU" dirty="0" smtClean="0"/>
              <a:t>Вспомогательная работа завершается проверкой (диагностическим тестом), после которого возможна дополнительная коррекционная работа с теми, кто все еще не достиг требуемого уровня (полного усвоения). </a:t>
            </a:r>
          </a:p>
          <a:p>
            <a:pPr>
              <a:buNone/>
            </a:pPr>
            <a:r>
              <a:rPr lang="ru-RU" dirty="0" smtClean="0"/>
              <a:t>Класс переходит к изучению новой учебной единицы лишь тогда, когда все или почти все учащиеся на требуемом уровне усвоили содержание предыдущей учебной единицы. </a:t>
            </a:r>
          </a:p>
          <a:p>
            <a:pPr>
              <a:buNone/>
            </a:pPr>
            <a:r>
              <a:rPr lang="ru-RU" dirty="0" smtClean="0"/>
              <a:t>Что касается оценочных суждений (не выставление отметок), то все формулировки результатов промежуточного (диагностического) контроля относятся к типу: «усвоил» - «не усвоил» («зачет» - «незачет»). </a:t>
            </a:r>
          </a:p>
          <a:p>
            <a:pPr>
              <a:buNone/>
            </a:pPr>
            <a:r>
              <a:rPr lang="ru-RU" dirty="0" smtClean="0"/>
              <a:t>Однако это не означает, что высказывания учителя будут сводиться именно к такого рода лапидарным и сухим оценкам. </a:t>
            </a:r>
          </a:p>
          <a:p>
            <a:pPr>
              <a:buNone/>
            </a:pPr>
            <a:r>
              <a:rPr lang="ru-RU" dirty="0" smtClean="0"/>
              <a:t>Оценочные суждения обычно носят содержательный характер и поддерживают, подбадривают ученика.</a:t>
            </a:r>
          </a:p>
          <a:p>
            <a:pPr>
              <a:buNone/>
            </a:pP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fontScale="90000"/>
          </a:bodyPr>
          <a:lstStyle/>
          <a:p>
            <a:r>
              <a:rPr lang="ru-RU" dirty="0" smtClean="0"/>
              <a:t>СУММАТИВНОЕ</a:t>
            </a:r>
            <a:endParaRPr lang="ru-RU" dirty="0"/>
          </a:p>
        </p:txBody>
      </p:sp>
      <p:sp>
        <p:nvSpPr>
          <p:cNvPr id="4" name="Содержимое 3"/>
          <p:cNvSpPr txBox="1">
            <a:spLocks noGrp="1"/>
          </p:cNvSpPr>
          <p:nvPr>
            <p:ph idx="1"/>
          </p:nvPr>
        </p:nvSpPr>
        <p:spPr>
          <a:xfrm>
            <a:off x="0" y="857232"/>
            <a:ext cx="8715436" cy="5780044"/>
          </a:xfrm>
          <a:prstGeom prst="rect">
            <a:avLst/>
          </a:prstGeom>
          <a:noFill/>
        </p:spPr>
        <p:txBody>
          <a:bodyPr wrap="square" rtlCol="0">
            <a:spAutoFit/>
          </a:bodyPr>
          <a:lstStyle/>
          <a:p>
            <a:r>
              <a:rPr lang="ru-RU" sz="2400" dirty="0" smtClean="0"/>
              <a:t>Оценка же в виде традиционной отметки выставляется по результатам контрольных работ, охватывающих либо весь курс, либо материал крупного раздела, куда входят несколько учебных  задач</a:t>
            </a:r>
          </a:p>
          <a:p>
            <a:r>
              <a:rPr lang="ru-RU" sz="2400" dirty="0" smtClean="0"/>
              <a:t>После проверки контрольных работ учитель готовит для каждого ученика обзорную информацию, которая конкретизирует данные итоговой проверки, привязывая их к разделам курса (учебным единицам). </a:t>
            </a:r>
          </a:p>
          <a:p>
            <a:r>
              <a:rPr lang="ru-RU" sz="2400" dirty="0" smtClean="0"/>
              <a:t>Для такой конкретизации применяется уже составленная учителем таблица спецификации целей по всему курсу; крестики, отмечающие запланированные цели полного усвоения, заменяются условными обозначениями того результата, который достигнут учеником по отношению к этим целям, - например: «у» - полное усвоение, «</a:t>
            </a:r>
            <a:r>
              <a:rPr lang="ru-RU" sz="2400" dirty="0" err="1" smtClean="0"/>
              <a:t>н</a:t>
            </a:r>
            <a:r>
              <a:rPr lang="ru-RU" sz="2400" dirty="0" smtClean="0"/>
              <a:t>/у» - неполное усвоение.</a:t>
            </a:r>
            <a:endParaRPr lang="ru-RU"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456</TotalTime>
  <Words>1219</Words>
  <PresentationFormat>Экран (4:3)</PresentationFormat>
  <Paragraphs>63</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КРИТЕРИАЛЬНОЕ ОЦЕНИВАНИЕ УЧЕНИКОВ</vt:lpstr>
      <vt:lpstr>Традиционная система оценивания</vt:lpstr>
      <vt:lpstr>При критериальном оценивании </vt:lpstr>
      <vt:lpstr>Критерии</vt:lpstr>
      <vt:lpstr>ВОПРОСЫ</vt:lpstr>
      <vt:lpstr>этапы</vt:lpstr>
      <vt:lpstr>Слайд 7</vt:lpstr>
      <vt:lpstr>5</vt:lpstr>
      <vt:lpstr>СУММАТИВНОЕ</vt:lpstr>
      <vt:lpstr>Затем учитель знакомит детей с тем, как они будут учиться, чтобы достичь полного усвоения. </vt:lpstr>
      <vt:lpstr>ВОЗМОЖЕН ЛИ ПРОГРЕСС?</vt:lpstr>
      <vt:lpstr>результат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Admin</cp:lastModifiedBy>
  <cp:revision>39</cp:revision>
  <dcterms:modified xsi:type="dcterms:W3CDTF">2014-03-21T14:45:41Z</dcterms:modified>
</cp:coreProperties>
</file>